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8" r:id="rId2"/>
  </p:sldMasterIdLst>
  <p:notesMasterIdLst>
    <p:notesMasterId r:id="rId16"/>
  </p:notesMasterIdLst>
  <p:sldIdLst>
    <p:sldId id="256" r:id="rId3"/>
    <p:sldId id="259" r:id="rId4"/>
    <p:sldId id="260" r:id="rId5"/>
    <p:sldId id="270" r:id="rId6"/>
    <p:sldId id="261" r:id="rId7"/>
    <p:sldId id="262" r:id="rId8"/>
    <p:sldId id="265" r:id="rId9"/>
    <p:sldId id="271" r:id="rId10"/>
    <p:sldId id="272" r:id="rId11"/>
    <p:sldId id="273" r:id="rId12"/>
    <p:sldId id="275" r:id="rId13"/>
    <p:sldId id="274" r:id="rId14"/>
    <p:sldId id="269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6" roundtripDataSignature="AMtx7mgk1HmtswKOeHjE7nfOQ7KUsFg0P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customschemas.google.com/relationships/presentationmetadata" Target="meta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9da7ffcb81_0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8" name="Google Shape;288;g9da7ffcb81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03354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9da7ffcb81_0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1) представлен график использования памяти. Желтым указан общий объем памяти подсистемы «Регламентация доступа (IDM/SSO)», также указаны объемы памяти, задействованные системой в каждый момент времени.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1200" b="0" i="0" u="none" strike="noStrike" cap="none" dirty="0">
                <a:solidFill>
                  <a:schemeClr val="dk1"/>
                </a:solidFill>
                <a:effectLst/>
                <a:latin typeface="Calibri"/>
                <a:cs typeface="Calibri"/>
                <a:sym typeface="Calibri"/>
              </a:rPr>
              <a:t>2) </a:t>
            </a:r>
            <a:r>
              <a:rPr lang="ru-RU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представлен график нагрузки на процессор. Здесь указано общее время, затраченное пользователем и CPU.</a:t>
            </a:r>
            <a:endParaRPr dirty="0"/>
          </a:p>
        </p:txBody>
      </p:sp>
      <p:sp>
        <p:nvSpPr>
          <p:cNvPr id="288" name="Google Shape;288;g9da7ffcb81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861436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9da7ffcb81_0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8" name="Google Shape;288;g9da7ffcb81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061120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13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1" name="Google Shape;351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52" name="Google Shape;352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0" name="Google Shape;19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0" name="Google Shape;20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00" name="Google Shape;200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219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6" name="Google Shape;24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9da7ffcb81_0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8" name="Google Shape;288;g9da7ffcb81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219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465681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9da7ffcb81_0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8" name="Google Shape;288;g9da7ffcb81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117576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3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39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39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39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4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4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40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41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0"/>
              <a:buFont typeface="Arial"/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41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4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4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42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3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4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44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823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44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823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44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8235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4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44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44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44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44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4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4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45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45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46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6274"/>
                </a:srgbClr>
              </a:gs>
              <a:gs pos="49000">
                <a:srgbClr val="262E78">
                  <a:alpha val="60000"/>
                </a:srgbClr>
              </a:gs>
              <a:gs pos="100000">
                <a:srgbClr val="00756F">
                  <a:alpha val="55294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46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8235"/>
                </a:srgbClr>
              </a:gs>
              <a:gs pos="100000">
                <a:srgbClr val="01C3BA">
                  <a:alpha val="44313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46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46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46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46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46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46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46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47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6274"/>
                </a:srgbClr>
              </a:gs>
              <a:gs pos="49000">
                <a:srgbClr val="262E78">
                  <a:alpha val="60000"/>
                </a:srgbClr>
              </a:gs>
              <a:gs pos="100000">
                <a:srgbClr val="00756F">
                  <a:alpha val="55294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47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47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47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8235"/>
                </a:srgbClr>
              </a:gs>
              <a:gs pos="100000">
                <a:srgbClr val="01C3BA">
                  <a:alpha val="44313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4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47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47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47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47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4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4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48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7843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48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7843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48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7843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48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7843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48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7843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48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48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48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48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48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48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48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48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1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6274"/>
                </a:srgbClr>
              </a:gs>
              <a:gs pos="49000">
                <a:srgbClr val="262E78">
                  <a:alpha val="60000"/>
                </a:srgbClr>
              </a:gs>
              <a:gs pos="100000">
                <a:srgbClr val="00756F">
                  <a:alpha val="55294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1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8235"/>
                </a:srgbClr>
              </a:gs>
              <a:gs pos="100000">
                <a:srgbClr val="01C3BA">
                  <a:alpha val="44313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1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1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1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1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1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1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1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63254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020517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2103345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160665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491220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4084736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8738146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7438245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4812719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97998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3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3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32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32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32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32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32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32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32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32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32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32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32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32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32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32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32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32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32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32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4220245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2243577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8367795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900705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489344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692915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0821769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3544228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Заголовок и  два блока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78231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33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33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33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64"/>
              <a:buFont typeface="Arial"/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33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64"/>
              <a:buFont typeface="Arial"/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33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64"/>
              <a:buFont typeface="Arial"/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33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64"/>
              <a:buFont typeface="Arial"/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33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64"/>
              <a:buFont typeface="Arial"/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33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64"/>
              <a:buFont typeface="Arial"/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33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64"/>
              <a:buFont typeface="Arial"/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33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33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33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33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34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8235"/>
                </a:srgbClr>
              </a:gs>
              <a:gs pos="100000">
                <a:srgbClr val="01C3BA">
                  <a:alpha val="44313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34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6274"/>
                </a:srgbClr>
              </a:gs>
              <a:gs pos="49000">
                <a:srgbClr val="262E78">
                  <a:alpha val="60000"/>
                </a:srgbClr>
              </a:gs>
              <a:gs pos="100000">
                <a:srgbClr val="00756F">
                  <a:alpha val="55294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34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35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8235"/>
                </a:srgbClr>
              </a:gs>
              <a:gs pos="100000">
                <a:srgbClr val="01C3BA">
                  <a:alpha val="44313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35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35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6274"/>
                </a:srgbClr>
              </a:gs>
              <a:gs pos="49000">
                <a:srgbClr val="262E78">
                  <a:alpha val="60000"/>
                </a:srgbClr>
              </a:gs>
              <a:gs pos="100000">
                <a:srgbClr val="00756F">
                  <a:alpha val="55294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35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3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36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36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36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37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37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3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38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38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3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9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9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9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9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29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3"/>
              <a:buFont typeface="Arial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5253068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8235"/>
                </a:srgbClr>
              </a:gs>
              <a:gs pos="100000">
                <a:srgbClr val="01C3BA">
                  <a:alpha val="44313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6274"/>
                </a:srgbClr>
              </a:gs>
              <a:gs pos="49000">
                <a:srgbClr val="262E78">
                  <a:alpha val="60000"/>
                </a:srgbClr>
              </a:gs>
              <a:gs pos="100000">
                <a:srgbClr val="00756F">
                  <a:alpha val="55294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ial"/>
              <a:buNone/>
            </a:pPr>
            <a:r>
              <a:rPr lang="en-US" sz="55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48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g9da7ffcb81_0_7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g9da7ffcb81_0_75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Отчет</a:t>
            </a:r>
            <a:r>
              <a:rPr lang="ru-RU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теста. Статистика</a:t>
            </a:r>
            <a:endParaRPr sz="36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4" name="Google Shape;294;g9da7ffcb81_0_75"/>
          <p:cNvSpPr txBox="1"/>
          <p:nvPr/>
        </p:nvSpPr>
        <p:spPr>
          <a:xfrm>
            <a:off x="2855640" y="2708920"/>
            <a:ext cx="67476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44546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5" name="Google Shape;295;g9da7ffcb81_0_75"/>
          <p:cNvSpPr txBox="1"/>
          <p:nvPr/>
        </p:nvSpPr>
        <p:spPr>
          <a:xfrm>
            <a:off x="2849322" y="3625643"/>
            <a:ext cx="67476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44546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g9da7ffcb81_0_75"/>
          <p:cNvSpPr txBox="1"/>
          <p:nvPr/>
        </p:nvSpPr>
        <p:spPr>
          <a:xfrm>
            <a:off x="2855640" y="1480257"/>
            <a:ext cx="67476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 dirty="0">
              <a:solidFill>
                <a:srgbClr val="44546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149CD7A9-4C3B-4FAA-82EA-68A54773CC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0858229"/>
              </p:ext>
            </p:extLst>
          </p:nvPr>
        </p:nvGraphicFramePr>
        <p:xfrm>
          <a:off x="625235" y="1197973"/>
          <a:ext cx="6484693" cy="5174925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172007">
                  <a:extLst>
                    <a:ext uri="{9D8B030D-6E8A-4147-A177-3AD203B41FA5}">
                      <a16:colId xmlns:a16="http://schemas.microsoft.com/office/drawing/2014/main" val="2205078709"/>
                    </a:ext>
                  </a:extLst>
                </a:gridCol>
                <a:gridCol w="2172007">
                  <a:extLst>
                    <a:ext uri="{9D8B030D-6E8A-4147-A177-3AD203B41FA5}">
                      <a16:colId xmlns:a16="http://schemas.microsoft.com/office/drawing/2014/main" val="876195342"/>
                    </a:ext>
                  </a:extLst>
                </a:gridCol>
                <a:gridCol w="2140679">
                  <a:extLst>
                    <a:ext uri="{9D8B030D-6E8A-4147-A177-3AD203B41FA5}">
                      <a16:colId xmlns:a16="http://schemas.microsoft.com/office/drawing/2014/main" val="17981071"/>
                    </a:ext>
                  </a:extLst>
                </a:gridCol>
              </a:tblGrid>
              <a:tr h="513960">
                <a:tc gridSpan="2">
                  <a:txBody>
                    <a:bodyPr/>
                    <a:lstStyle/>
                    <a:p>
                      <a:pPr indent="-109855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ru-RU" sz="1200" b="1" dirty="0">
                          <a:effectLst/>
                        </a:rPr>
                        <a:t>Показатель</a:t>
                      </a:r>
                      <a:endParaRPr lang="ru-RU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-109855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ru-RU" sz="1200" b="1" dirty="0">
                          <a:effectLst/>
                        </a:rPr>
                        <a:t>Значение</a:t>
                      </a:r>
                      <a:endParaRPr lang="ru-RU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93166461"/>
                  </a:ext>
                </a:extLst>
              </a:tr>
              <a:tr h="1063245">
                <a:tc gridSpan="2">
                  <a:txBody>
                    <a:bodyPr/>
                    <a:lstStyle/>
                    <a:p>
                      <a:pPr indent="-109855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ru-RU" sz="1200" dirty="0">
                          <a:effectLst/>
                        </a:rPr>
                        <a:t>Количество одновременно работающих пользователей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-109855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ru-RU" sz="1200">
                          <a:effectLst/>
                        </a:rPr>
                        <a:t>200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14312123"/>
                  </a:ext>
                </a:extLst>
              </a:tr>
              <a:tr h="513960">
                <a:tc gridSpan="2">
                  <a:txBody>
                    <a:bodyPr/>
                    <a:lstStyle/>
                    <a:p>
                      <a:pPr indent="-109855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ru-RU" sz="1200" dirty="0">
                          <a:effectLst/>
                        </a:rPr>
                        <a:t>Целевой показатель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-109855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ru-RU" sz="1200" dirty="0">
                          <a:effectLst/>
                        </a:rPr>
                        <a:t>200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72400840"/>
                  </a:ext>
                </a:extLst>
              </a:tr>
              <a:tr h="513960">
                <a:tc rowSpan="3">
                  <a:txBody>
                    <a:bodyPr/>
                    <a:lstStyle/>
                    <a:p>
                      <a:pPr indent="-109855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ru-RU" sz="1200" dirty="0">
                          <a:effectLst/>
                        </a:rPr>
                        <a:t>Время реакции системы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109855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ru-RU" sz="1200">
                          <a:effectLst/>
                        </a:rPr>
                        <a:t>Максимальное, мс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ru-RU" sz="1200" dirty="0">
                          <a:effectLst/>
                        </a:rPr>
                        <a:t>24000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34527195"/>
                  </a:ext>
                </a:extLst>
              </a:tr>
              <a:tr h="51396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-109855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ru-RU" sz="1200">
                          <a:effectLst/>
                        </a:rPr>
                        <a:t>Среднее, мс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109855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ru-RU" sz="1200" dirty="0">
                          <a:effectLst/>
                        </a:rPr>
                        <a:t>7000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52602062"/>
                  </a:ext>
                </a:extLst>
              </a:tr>
              <a:tr h="51396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-109855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ru-RU" sz="1200" dirty="0">
                          <a:effectLst/>
                        </a:rPr>
                        <a:t>Минимально, </a:t>
                      </a:r>
                      <a:r>
                        <a:rPr lang="ru-RU" sz="1200" dirty="0" err="1">
                          <a:effectLst/>
                        </a:rPr>
                        <a:t>мс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indent="-109855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ru-RU" sz="1200">
                          <a:effectLst/>
                        </a:rPr>
                        <a:t>91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4285258"/>
                  </a:ext>
                </a:extLst>
              </a:tr>
              <a:tr h="513960">
                <a:tc gridSpan="2">
                  <a:txBody>
                    <a:bodyPr/>
                    <a:lstStyle/>
                    <a:p>
                      <a:pPr indent="-109855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ru-RU" sz="1200" b="1">
                          <a:effectLst/>
                        </a:rPr>
                        <a:t>Процент неуспешных запросов</a:t>
                      </a:r>
                      <a:endParaRPr lang="ru-RU" sz="11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-109855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ru-RU" sz="1200" b="1">
                          <a:effectLst/>
                        </a:rPr>
                        <a:t>0%</a:t>
                      </a:r>
                      <a:endParaRPr lang="ru-RU" sz="11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95519216"/>
                  </a:ext>
                </a:extLst>
              </a:tr>
              <a:tr h="513960">
                <a:tc gridSpan="2">
                  <a:txBody>
                    <a:bodyPr/>
                    <a:lstStyle/>
                    <a:p>
                      <a:pPr indent="-109855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ru-RU" sz="1200" b="1">
                          <a:effectLst/>
                        </a:rPr>
                        <a:t>Максимальное количество RPS</a:t>
                      </a:r>
                      <a:endParaRPr lang="ru-RU" sz="11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-109855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ru-RU" sz="1200" b="1" dirty="0">
                          <a:effectLst/>
                        </a:rPr>
                        <a:t>34</a:t>
                      </a:r>
                      <a:endParaRPr lang="ru-RU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30252965"/>
                  </a:ext>
                </a:extLst>
              </a:tr>
              <a:tr h="513960">
                <a:tc gridSpan="2">
                  <a:txBody>
                    <a:bodyPr/>
                    <a:lstStyle/>
                    <a:p>
                      <a:pPr indent="-109855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ru-RU" sz="1200">
                          <a:effectLst/>
                        </a:rPr>
                        <a:t>Общее количество выполненных запросов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indent="-109855" algn="ctr">
                        <a:lnSpc>
                          <a:spcPct val="115000"/>
                        </a:lnSpc>
                        <a:spcAft>
                          <a:spcPts val="600"/>
                        </a:spcAft>
                      </a:pPr>
                      <a:r>
                        <a:rPr lang="ru-RU" sz="1200" dirty="0">
                          <a:effectLst/>
                        </a:rPr>
                        <a:t>19614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15968583"/>
                  </a:ext>
                </a:extLst>
              </a:tr>
            </a:tbl>
          </a:graphicData>
        </a:graphic>
      </p:graphicFrame>
      <p:pic>
        <p:nvPicPr>
          <p:cNvPr id="9" name="image12.png" descr="Изображение выглядит как текст, снимок экрана,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D3E99C66-AC84-41AE-A35E-7C2750FF5EDC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7372834" y="3791622"/>
            <a:ext cx="4448175" cy="2581275"/>
          </a:xfrm>
          <a:prstGeom prst="rect">
            <a:avLst/>
          </a:prstGeom>
          <a:ln/>
        </p:spPr>
      </p:pic>
      <p:pic>
        <p:nvPicPr>
          <p:cNvPr id="10" name="image15.png" descr="Изображение выглядит как текст, снимок экрана, График, число&#10;&#10;Автоматически созданное описание">
            <a:extLst>
              <a:ext uri="{FF2B5EF4-FFF2-40B4-BE49-F238E27FC236}">
                <a16:creationId xmlns:a16="http://schemas.microsoft.com/office/drawing/2014/main" id="{61C47CC5-1FAD-4EE2-9DB8-D2DC5F760AB9}"/>
              </a:ext>
            </a:extLst>
          </p:cNvPr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7372834" y="1197972"/>
            <a:ext cx="4410075" cy="254317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047318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g9da7ffcb81_0_7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4" y="-18515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g9da7ffcb81_0_75"/>
          <p:cNvSpPr txBox="1"/>
          <p:nvPr/>
        </p:nvSpPr>
        <p:spPr>
          <a:xfrm>
            <a:off x="719666" y="330124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Отчет</a:t>
            </a:r>
            <a:r>
              <a:rPr lang="ru-RU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теста. Мониторинг</a:t>
            </a:r>
            <a:endParaRPr sz="36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4" name="Google Shape;294;g9da7ffcb81_0_75"/>
          <p:cNvSpPr txBox="1"/>
          <p:nvPr/>
        </p:nvSpPr>
        <p:spPr>
          <a:xfrm>
            <a:off x="2855640" y="2708920"/>
            <a:ext cx="67476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44546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5" name="Google Shape;295;g9da7ffcb81_0_75"/>
          <p:cNvSpPr txBox="1"/>
          <p:nvPr/>
        </p:nvSpPr>
        <p:spPr>
          <a:xfrm>
            <a:off x="2849322" y="3625643"/>
            <a:ext cx="67476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44546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g9da7ffcb81_0_75"/>
          <p:cNvSpPr txBox="1"/>
          <p:nvPr/>
        </p:nvSpPr>
        <p:spPr>
          <a:xfrm>
            <a:off x="2855640" y="1480257"/>
            <a:ext cx="67476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 dirty="0">
              <a:solidFill>
                <a:srgbClr val="44546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" name="image21.png" descr="Изображение выглядит как снимок экрана, линия&#10;&#10;Автоматически созданное описание">
            <a:extLst>
              <a:ext uri="{FF2B5EF4-FFF2-40B4-BE49-F238E27FC236}">
                <a16:creationId xmlns:a16="http://schemas.microsoft.com/office/drawing/2014/main" id="{4C132068-28F0-4A3D-B23F-E005126F266E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719666" y="1480257"/>
            <a:ext cx="8524029" cy="2529133"/>
          </a:xfrm>
          <a:prstGeom prst="rect">
            <a:avLst/>
          </a:prstGeom>
          <a:ln/>
        </p:spPr>
      </p:pic>
      <p:pic>
        <p:nvPicPr>
          <p:cNvPr id="9" name="image13.png" descr="Изображение выглядит как снимок экрана, линия&#10;&#10;Автоматически созданное описание">
            <a:extLst>
              <a:ext uri="{FF2B5EF4-FFF2-40B4-BE49-F238E27FC236}">
                <a16:creationId xmlns:a16="http://schemas.microsoft.com/office/drawing/2014/main" id="{DBB528A6-41A7-4599-AAA7-9B8A1D606E46}"/>
              </a:ext>
            </a:extLst>
          </p:cNvPr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719666" y="4223243"/>
            <a:ext cx="8524028" cy="2145386"/>
          </a:xfrm>
          <a:prstGeom prst="rect">
            <a:avLst/>
          </a:prstGeom>
          <a:ln/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A02FEC4-602B-4856-96DA-FF037C505966}"/>
              </a:ext>
            </a:extLst>
          </p:cNvPr>
          <p:cNvSpPr/>
          <p:nvPr/>
        </p:nvSpPr>
        <p:spPr>
          <a:xfrm>
            <a:off x="9392868" y="4801957"/>
            <a:ext cx="268381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/>
              <a:t>Использование CPU не превышает 80%</a:t>
            </a:r>
          </a:p>
          <a:p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41E3C44-5EF3-4388-9448-DBD379C19B41}"/>
              </a:ext>
            </a:extLst>
          </p:cNvPr>
          <p:cNvSpPr/>
          <p:nvPr/>
        </p:nvSpPr>
        <p:spPr>
          <a:xfrm>
            <a:off x="9475330" y="2297774"/>
            <a:ext cx="24850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Средняя утилизация RAM на уровне максимальной производительности - 673 MB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95828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g9da7ffcb81_0_7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g9da7ffcb81_0_75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 sz="36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4" name="Google Shape;294;g9da7ffcb81_0_75"/>
          <p:cNvSpPr txBox="1"/>
          <p:nvPr/>
        </p:nvSpPr>
        <p:spPr>
          <a:xfrm>
            <a:off x="2855640" y="2708920"/>
            <a:ext cx="67476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44546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5" name="Google Shape;295;g9da7ffcb81_0_75"/>
          <p:cNvSpPr txBox="1"/>
          <p:nvPr/>
        </p:nvSpPr>
        <p:spPr>
          <a:xfrm>
            <a:off x="2849322" y="3625643"/>
            <a:ext cx="67476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44546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g9da7ffcb81_0_75"/>
          <p:cNvSpPr txBox="1"/>
          <p:nvPr/>
        </p:nvSpPr>
        <p:spPr>
          <a:xfrm>
            <a:off x="2855640" y="1480257"/>
            <a:ext cx="67476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 dirty="0">
              <a:solidFill>
                <a:srgbClr val="44546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202D7BE1-E142-46AC-875C-382CB9AFE63A}"/>
              </a:ext>
            </a:extLst>
          </p:cNvPr>
          <p:cNvSpPr/>
          <p:nvPr/>
        </p:nvSpPr>
        <p:spPr>
          <a:xfrm>
            <a:off x="719666" y="1679509"/>
            <a:ext cx="10980922" cy="33261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0215">
              <a:lnSpc>
                <a:spcPct val="107000"/>
              </a:lnSpc>
              <a:spcAft>
                <a:spcPts val="800"/>
              </a:spcAft>
            </a:pPr>
            <a:endParaRPr lang="ru-RU" sz="2000" b="1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50215">
              <a:lnSpc>
                <a:spcPct val="107000"/>
              </a:lnSpc>
              <a:spcAft>
                <a:spcPts val="800"/>
              </a:spcAft>
            </a:pPr>
            <a:endParaRPr lang="ru-RU" sz="2000" b="1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50215">
              <a:lnSpc>
                <a:spcPct val="107000"/>
              </a:lnSpc>
              <a:spcAft>
                <a:spcPts val="800"/>
              </a:spcAft>
            </a:pPr>
            <a:r>
              <a:rPr lang="ru-RU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 рамках нагрузочного тестирования проблем с системой не было выявлено.</a:t>
            </a:r>
          </a:p>
          <a:p>
            <a:pPr indent="450215">
              <a:lnSpc>
                <a:spcPct val="107000"/>
              </a:lnSpc>
              <a:spcAft>
                <a:spcPts val="800"/>
              </a:spcAft>
            </a:pPr>
            <a:r>
              <a:rPr lang="ru-RU" sz="20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Максимальное количество запросов/секунду, полученное, исходя из статистики теста по сценарию - 34. 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Средняя утилизация RAM на уровне максимальной производительности - 673 MB. 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ru-RU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Утилизация CPU составила не более 80%. </a:t>
            </a:r>
            <a:endParaRPr lang="ru-RU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8497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28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8235"/>
                </a:srgbClr>
              </a:gs>
              <a:gs pos="100000">
                <a:srgbClr val="01C3BA">
                  <a:alpha val="44313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28"/>
          <p:cNvSpPr/>
          <p:nvPr/>
        </p:nvSpPr>
        <p:spPr>
          <a:xfrm>
            <a:off x="7389844" y="5648593"/>
            <a:ext cx="4363551" cy="472289"/>
          </a:xfrm>
          <a:prstGeom prst="rect">
            <a:avLst/>
          </a:prstGeom>
          <a:gradFill>
            <a:gsLst>
              <a:gs pos="0">
                <a:srgbClr val="3C46B9">
                  <a:alpha val="26274"/>
                </a:srgbClr>
              </a:gs>
              <a:gs pos="49000">
                <a:srgbClr val="262E78">
                  <a:alpha val="60000"/>
                </a:srgbClr>
              </a:gs>
              <a:gs pos="100000">
                <a:srgbClr val="00756F">
                  <a:alpha val="55294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>
              <a:buClr>
                <a:schemeClr val="lt1"/>
              </a:buClr>
              <a:buSzPts val="3164"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Ермакова Наталья Олеговна</a:t>
            </a:r>
          </a:p>
        </p:txBody>
      </p:sp>
      <p:sp>
        <p:nvSpPr>
          <p:cNvPr id="357" name="Google Shape;357;p28"/>
          <p:cNvSpPr/>
          <p:nvPr/>
        </p:nvSpPr>
        <p:spPr>
          <a:xfrm>
            <a:off x="54557" y="2603123"/>
            <a:ext cx="12082799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0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</a:t>
            </a:r>
            <a:r>
              <a:rPr lang="en-US" sz="5000" b="0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000" b="0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</a:t>
            </a:r>
            <a:r>
              <a:rPr lang="en-US" sz="5000" b="0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5000" b="0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внимание</a:t>
            </a:r>
            <a:r>
              <a:rPr lang="en-US" sz="5000" b="0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!</a:t>
            </a:r>
            <a:endParaRPr sz="5000" b="0" i="1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Нагрузочное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тестирование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>
              <a:buSzPts val="3600"/>
            </a:pP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Проектная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работа</a:t>
            </a: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 на тему 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“</a:t>
            </a:r>
            <a:r>
              <a:rPr lang="ru-RU" sz="3600" dirty="0">
                <a:latin typeface="Roboto"/>
                <a:ea typeface="Roboto"/>
                <a:cs typeface="Roboto"/>
                <a:sym typeface="Roboto"/>
              </a:rPr>
              <a:t>Нагрузочное тестирование сервиса сертификации медицинской продукции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”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" name="Google Shape;193;p4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sz="2964" dirty="0">
                <a:latin typeface="Roboto"/>
                <a:ea typeface="Roboto"/>
                <a:cs typeface="Roboto"/>
                <a:sym typeface="Roboto"/>
              </a:rPr>
              <a:t>Ермакова Наталья Олеговна</a:t>
            </a:r>
            <a:endParaRPr sz="2964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" name="Google Shape;194;p4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ru-RU" sz="1417" dirty="0">
                <a:latin typeface="Roboto"/>
                <a:ea typeface="Roboto"/>
                <a:cs typeface="Roboto"/>
                <a:sym typeface="Roboto"/>
              </a:rPr>
              <a:t>Должность</a:t>
            </a:r>
            <a:r>
              <a:rPr lang="en-US" sz="1417" dirty="0">
                <a:latin typeface="Roboto"/>
                <a:ea typeface="Roboto"/>
                <a:cs typeface="Roboto"/>
                <a:sym typeface="Roboto"/>
              </a:rPr>
              <a:t>: AQA</a:t>
            </a:r>
            <a:endParaRPr sz="1417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" name="Google Shape;195;p4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endParaRPr sz="1417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4"/>
          <p:cNvSpPr txBox="1">
            <a:spLocks noGrp="1"/>
          </p:cNvSpPr>
          <p:nvPr>
            <p:ph type="body" idx="6"/>
          </p:nvPr>
        </p:nvSpPr>
        <p:spPr>
          <a:xfrm>
            <a:off x="1956207" y="1412202"/>
            <a:ext cx="6555300" cy="3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</a:pPr>
            <a:r>
              <a:rPr lang="en-US"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6"/>
          <p:cNvSpPr txBox="1">
            <a:spLocks noGrp="1"/>
          </p:cNvSpPr>
          <p:nvPr>
            <p:ph type="body" idx="4294967295"/>
          </p:nvPr>
        </p:nvSpPr>
        <p:spPr>
          <a:xfrm>
            <a:off x="625152" y="2585197"/>
            <a:ext cx="11327363" cy="3022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lnSpc>
                <a:spcPct val="150000"/>
              </a:lnSpc>
              <a:spcBef>
                <a:spcPts val="600"/>
              </a:spcBef>
              <a:buSzPts val="2200"/>
              <a:buNone/>
            </a:pPr>
            <a:r>
              <a:rPr lang="ru-RU" sz="2200" dirty="0">
                <a:latin typeface="Roboto"/>
                <a:ea typeface="Roboto"/>
                <a:cs typeface="Roboto"/>
                <a:sym typeface="Roboto"/>
              </a:rPr>
              <a:t>	Целью данного проекта является провести нагрузочное тестирование сервиса Сертификации Медицинской Продукции и подтвердить факт способности сервиса на стабильную работу 200 одновременно работающих пользователей.</a:t>
            </a:r>
            <a:endParaRPr sz="2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p6"/>
          <p:cNvSpPr txBox="1"/>
          <p:nvPr/>
        </p:nvSpPr>
        <p:spPr>
          <a:xfrm>
            <a:off x="719666" y="330125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ru-RU" sz="36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Введение</a:t>
            </a:r>
            <a:endParaRPr sz="14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2" y="-2840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tabLst/>
              <a:defRPr/>
            </a:pPr>
            <a:r>
              <a:rPr kumimoji="0" lang="en-US" sz="45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Цели проекта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25"/>
          <p:cNvSpPr/>
          <p:nvPr/>
        </p:nvSpPr>
        <p:spPr>
          <a:xfrm>
            <a:off x="2340800" y="1472725"/>
            <a:ext cx="7294800" cy="708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600" b="0" i="0" u="none" strike="noStrike" kern="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" name="Google Shape;205;p25"/>
          <p:cNvSpPr txBox="1"/>
          <p:nvPr/>
        </p:nvSpPr>
        <p:spPr>
          <a:xfrm>
            <a:off x="2516250" y="1571575"/>
            <a:ext cx="4737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6600" b="1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1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40CDD0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6" name="Google Shape;206;p25"/>
          <p:cNvSpPr/>
          <p:nvPr/>
        </p:nvSpPr>
        <p:spPr>
          <a:xfrm>
            <a:off x="3152675" y="1604875"/>
            <a:ext cx="63945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Закрепление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основных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навыков</a:t>
            </a: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,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полученных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на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данном 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курсе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 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7" name="Google Shape;207;p25"/>
          <p:cNvSpPr/>
          <p:nvPr/>
        </p:nvSpPr>
        <p:spPr>
          <a:xfrm>
            <a:off x="2340800" y="2259675"/>
            <a:ext cx="7294800" cy="708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600" b="0" i="0" u="none" strike="noStrike" kern="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25"/>
          <p:cNvSpPr txBox="1"/>
          <p:nvPr/>
        </p:nvSpPr>
        <p:spPr>
          <a:xfrm>
            <a:off x="2516250" y="2409975"/>
            <a:ext cx="524400" cy="3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6600" b="1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2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40CDD0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9" name="Google Shape;209;p25"/>
          <p:cNvSpPr/>
          <p:nvPr/>
        </p:nvSpPr>
        <p:spPr>
          <a:xfrm>
            <a:off x="3108450" y="2306475"/>
            <a:ext cx="65271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Выбор сервиса, определение целевых метрик нагрузочного тестирования, написание профиля и сценария тестирования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0" name="Google Shape;210;p25"/>
          <p:cNvSpPr/>
          <p:nvPr/>
        </p:nvSpPr>
        <p:spPr>
          <a:xfrm>
            <a:off x="2340800" y="3046600"/>
            <a:ext cx="7294800" cy="708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600" b="0" i="0" u="none" strike="noStrike" kern="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" name="Google Shape;211;p25"/>
          <p:cNvSpPr/>
          <p:nvPr/>
        </p:nvSpPr>
        <p:spPr>
          <a:xfrm>
            <a:off x="3152675" y="3131325"/>
            <a:ext cx="64386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Написание скрипта нагрузочного тестирования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2" name="Google Shape;212;p25"/>
          <p:cNvSpPr txBox="1"/>
          <p:nvPr/>
        </p:nvSpPr>
        <p:spPr>
          <a:xfrm>
            <a:off x="2516250" y="3355000"/>
            <a:ext cx="325500" cy="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6600" b="1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3</a:t>
            </a:r>
            <a:endParaRPr kumimoji="0" sz="6600" b="1" i="0" u="none" strike="noStrike" kern="0" cap="none" spc="0" normalizeH="0" baseline="0" noProof="0">
              <a:ln>
                <a:noFill/>
              </a:ln>
              <a:solidFill>
                <a:srgbClr val="40CDD0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3" name="Google Shape;213;p25"/>
          <p:cNvSpPr/>
          <p:nvPr/>
        </p:nvSpPr>
        <p:spPr>
          <a:xfrm>
            <a:off x="2340800" y="3833525"/>
            <a:ext cx="7294800" cy="708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ru-RU" sz="16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	Проведение нагрузочного тестирования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4" name="Google Shape;214;p25"/>
          <p:cNvSpPr txBox="1"/>
          <p:nvPr/>
        </p:nvSpPr>
        <p:spPr>
          <a:xfrm>
            <a:off x="2377900" y="3532600"/>
            <a:ext cx="4737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6600" b="0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4</a:t>
            </a:r>
            <a:endParaRPr kumimoji="0" sz="6600" b="0" i="0" u="none" strike="noStrike" kern="0" cap="none" spc="0" normalizeH="0" baseline="0" noProof="0">
              <a:ln>
                <a:noFill/>
              </a:ln>
              <a:solidFill>
                <a:srgbClr val="40CDD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25"/>
          <p:cNvSpPr/>
          <p:nvPr/>
        </p:nvSpPr>
        <p:spPr>
          <a:xfrm>
            <a:off x="2340800" y="4620450"/>
            <a:ext cx="7294800" cy="708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                 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Мониторинг и сбор метрик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" name="Google Shape;216;p25"/>
          <p:cNvSpPr txBox="1"/>
          <p:nvPr/>
        </p:nvSpPr>
        <p:spPr>
          <a:xfrm>
            <a:off x="2368000" y="4350825"/>
            <a:ext cx="5244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6600" b="0" i="0" u="none" strike="noStrike" kern="0" cap="none" spc="0" normalizeH="0" baseline="0" noProof="0" dirty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5</a:t>
            </a:r>
            <a:endParaRPr kumimoji="0" sz="6600" b="0" i="0" u="none" strike="noStrike" kern="0" cap="none" spc="0" normalizeH="0" baseline="0" noProof="0" dirty="0">
              <a:ln>
                <a:noFill/>
              </a:ln>
              <a:solidFill>
                <a:srgbClr val="40CDD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215;p25">
            <a:extLst>
              <a:ext uri="{FF2B5EF4-FFF2-40B4-BE49-F238E27FC236}">
                <a16:creationId xmlns:a16="http://schemas.microsoft.com/office/drawing/2014/main" id="{5E1FBBA0-D8CA-4FAD-9580-DCFC2F9FBD12}"/>
              </a:ext>
            </a:extLst>
          </p:cNvPr>
          <p:cNvSpPr/>
          <p:nvPr/>
        </p:nvSpPr>
        <p:spPr>
          <a:xfrm>
            <a:off x="2368000" y="5480804"/>
            <a:ext cx="7294800" cy="708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                  </a:t>
            </a:r>
            <a:r>
              <a:rPr lang="ru-RU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Анализ результатов и написание отчета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886A59A3-695E-46C3-989A-5BA992806C84}"/>
              </a:ext>
            </a:extLst>
          </p:cNvPr>
          <p:cNvSpPr/>
          <p:nvPr/>
        </p:nvSpPr>
        <p:spPr>
          <a:xfrm>
            <a:off x="2377900" y="5276561"/>
            <a:ext cx="570337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ru-RU" sz="6600" dirty="0">
                <a:solidFill>
                  <a:srgbClr val="40CDD0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 lang="en-US" sz="6600" dirty="0">
              <a:solidFill>
                <a:srgbClr val="40CDD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tabLst/>
              <a:defRPr/>
            </a:pPr>
            <a:r>
              <a:rPr kumimoji="0" lang="en-US" sz="45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Что планировалось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600" b="0" i="0" u="none" strike="noStrike" kern="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7" name="Google Shape;227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1</a:t>
            </a:r>
            <a:endParaRPr kumimoji="0" sz="5000" b="0" i="0" u="none" strike="noStrike" kern="0" cap="none" spc="0" normalizeH="0" baseline="0" noProof="0">
              <a:ln>
                <a:noFill/>
              </a:ln>
              <a:solidFill>
                <a:srgbClr val="40CDD0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8" name="Google Shape;228;p26"/>
          <p:cNvSpPr/>
          <p:nvPr/>
        </p:nvSpPr>
        <p:spPr>
          <a:xfrm>
            <a:off x="3811125" y="1540700"/>
            <a:ext cx="5316900" cy="7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ru-RU" sz="15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Изучить архитектуру сервиса и выявить потенциально низко производительные зоны</a:t>
            </a: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9" name="Google Shape;229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600" b="0" i="0" u="none" strike="noStrike" kern="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0" name="Google Shape;230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2</a:t>
            </a:r>
            <a:endParaRPr kumimoji="0" sz="5000" b="0" i="0" u="none" strike="noStrike" kern="0" cap="none" spc="0" normalizeH="0" baseline="0" noProof="0">
              <a:ln>
                <a:noFill/>
              </a:ln>
              <a:solidFill>
                <a:srgbClr val="40CDD0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6"/>
          <p:cNvSpPr/>
          <p:nvPr/>
        </p:nvSpPr>
        <p:spPr>
          <a:xfrm>
            <a:off x="3817201" y="2570375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ru-RU" sz="16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Определить целевой показатель системы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2" name="Google Shape;232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5000" b="0" i="0" u="none" strike="noStrike" kern="0" cap="none" spc="0" normalizeH="0" baseline="0" noProof="0">
              <a:ln>
                <a:noFill/>
              </a:ln>
              <a:solidFill>
                <a:srgbClr val="40CDD0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6"/>
          <p:cNvSpPr/>
          <p:nvPr/>
        </p:nvSpPr>
        <p:spPr>
          <a:xfrm>
            <a:off x="3817200" y="3551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34" name="Google Shape;234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6"/>
          <p:cNvSpPr/>
          <p:nvPr/>
        </p:nvSpPr>
        <p:spPr>
          <a:xfrm>
            <a:off x="3167500" y="3462700"/>
            <a:ext cx="59667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              </a:t>
            </a:r>
            <a:endParaRPr kumimoji="0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6"/>
          <p:cNvSpPr txBox="1"/>
          <p:nvPr/>
        </p:nvSpPr>
        <p:spPr>
          <a:xfrm>
            <a:off x="3276050" y="3449300"/>
            <a:ext cx="4344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3   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26"/>
          <p:cNvSpPr/>
          <p:nvPr/>
        </p:nvSpPr>
        <p:spPr>
          <a:xfrm>
            <a:off x="3117616" y="4410786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    </a:t>
            </a:r>
            <a:endParaRPr kumimoji="0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8" name="Google Shape;238;p26"/>
          <p:cNvSpPr/>
          <p:nvPr/>
        </p:nvSpPr>
        <p:spPr>
          <a:xfrm>
            <a:off x="3117611" y="540359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    </a:t>
            </a:r>
            <a:endParaRPr kumimoji="0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9" name="Google Shape;239;p26"/>
          <p:cNvSpPr txBox="1"/>
          <p:nvPr/>
        </p:nvSpPr>
        <p:spPr>
          <a:xfrm>
            <a:off x="3226750" y="4387050"/>
            <a:ext cx="4344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4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6"/>
          <p:cNvSpPr txBox="1"/>
          <p:nvPr/>
        </p:nvSpPr>
        <p:spPr>
          <a:xfrm>
            <a:off x="3276050" y="5363950"/>
            <a:ext cx="2784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5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6"/>
          <p:cNvSpPr/>
          <p:nvPr/>
        </p:nvSpPr>
        <p:spPr>
          <a:xfrm>
            <a:off x="3900525" y="3582225"/>
            <a:ext cx="5138100" cy="6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ru-RU" sz="16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Разработать профиль и сценарии нагрузочного тестирования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2" name="Google Shape;242;p26"/>
          <p:cNvSpPr/>
          <p:nvPr/>
        </p:nvSpPr>
        <p:spPr>
          <a:xfrm>
            <a:off x="3900525" y="4527550"/>
            <a:ext cx="5069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ru-RU" sz="16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Написать скрипт нагрузочного тестирования на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k6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3" name="Google Shape;243;p26"/>
          <p:cNvSpPr/>
          <p:nvPr/>
        </p:nvSpPr>
        <p:spPr>
          <a:xfrm>
            <a:off x="3892505" y="5415695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ru-RU" sz="16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Собрать результаты тестирования (ошибки, статистику, скриншоты мониторинга </a:t>
            </a:r>
            <a:r>
              <a:rPr lang="en-US" sz="16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CPU, Memory</a:t>
            </a:r>
            <a:r>
              <a:rPr lang="ru-RU" sz="16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на </a:t>
            </a:r>
            <a:r>
              <a:rPr lang="en-US" sz="16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Grafana)</a:t>
            </a:r>
            <a:r>
              <a:rPr lang="ru-RU" sz="16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, анализ и написание отчета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tabLst/>
              <a:defRPr/>
            </a:pPr>
            <a:r>
              <a:rPr kumimoji="0" lang="en-US" sz="45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kumimoji="0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" name="Google Shape;25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600" b="0" i="0" u="none" strike="noStrike" kern="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1</a:t>
            </a:r>
            <a:endParaRPr kumimoji="0" sz="5000" b="0" i="0" u="none" strike="noStrike" kern="0" cap="none" spc="0" normalizeH="0" baseline="0" noProof="0">
              <a:ln>
                <a:noFill/>
              </a:ln>
              <a:solidFill>
                <a:srgbClr val="40CDD0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7"/>
          <p:cNvSpPr/>
          <p:nvPr/>
        </p:nvSpPr>
        <p:spPr>
          <a:xfrm>
            <a:off x="3817200" y="1731425"/>
            <a:ext cx="6391200" cy="5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ru-RU" sz="1600" dirty="0">
                <a:solidFill>
                  <a:srgbClr val="35545C"/>
                </a:solidFill>
                <a:latin typeface="Avenir"/>
                <a:ea typeface="Avenir"/>
                <a:cs typeface="Avenir"/>
                <a:sym typeface="Avenir"/>
              </a:rPr>
              <a:t>Пре-</a:t>
            </a:r>
            <a:r>
              <a:rPr lang="ru-RU" sz="1600" dirty="0" err="1">
                <a:solidFill>
                  <a:srgbClr val="35545C"/>
                </a:solidFill>
                <a:latin typeface="Avenir"/>
                <a:ea typeface="Avenir"/>
                <a:cs typeface="Avenir"/>
                <a:sym typeface="Avenir"/>
              </a:rPr>
              <a:t>прод</a:t>
            </a:r>
            <a:r>
              <a:rPr lang="ru-RU" sz="1600" dirty="0">
                <a:solidFill>
                  <a:srgbClr val="35545C"/>
                </a:solidFill>
                <a:latin typeface="Avenir"/>
                <a:ea typeface="Avenir"/>
                <a:cs typeface="Avenir"/>
                <a:sym typeface="Avenir"/>
              </a:rPr>
              <a:t> контур с сервисом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600" b="0" i="0" u="none" strike="noStrike" kern="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7" name="Google Shape;257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2</a:t>
            </a:r>
            <a:endParaRPr kumimoji="0" sz="5000" b="0" i="0" u="none" strike="noStrike" kern="0" cap="none" spc="0" normalizeH="0" baseline="0" noProof="0">
              <a:ln>
                <a:noFill/>
              </a:ln>
              <a:solidFill>
                <a:srgbClr val="40CDD0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7"/>
          <p:cNvSpPr/>
          <p:nvPr/>
        </p:nvSpPr>
        <p:spPr>
          <a:xfrm>
            <a:off x="3817150" y="2708375"/>
            <a:ext cx="63912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K6.io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5000" b="0" i="0" u="none" strike="noStrike" kern="0" cap="none" spc="0" normalizeH="0" baseline="0" noProof="0">
              <a:ln>
                <a:noFill/>
              </a:ln>
              <a:solidFill>
                <a:srgbClr val="40CDD0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0" name="Google Shape;260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7"/>
          <p:cNvSpPr/>
          <p:nvPr/>
        </p:nvSpPr>
        <p:spPr>
          <a:xfrm>
            <a:off x="3117554" y="346271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                 </a:t>
            </a:r>
            <a:r>
              <a:rPr lang="en-US" sz="1600" dirty="0">
                <a:solidFill>
                  <a:srgbClr val="3F3F3F"/>
                </a:solidFill>
                <a:latin typeface="Avenir"/>
                <a:ea typeface="Roboto"/>
                <a:cs typeface="Roboto"/>
                <a:sym typeface="Avenir"/>
              </a:rPr>
              <a:t>Prometheus,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 Grafana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2" name="Google Shape;262;p27"/>
          <p:cNvSpPr txBox="1"/>
          <p:nvPr/>
        </p:nvSpPr>
        <p:spPr>
          <a:xfrm>
            <a:off x="3269400" y="3449450"/>
            <a:ext cx="3675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3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g9da7ffcb81_0_7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g9da7ffcb81_0_75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Архитектура сервиса</a:t>
            </a:r>
            <a:endParaRPr sz="36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4" name="Google Shape;294;g9da7ffcb81_0_75"/>
          <p:cNvSpPr txBox="1"/>
          <p:nvPr/>
        </p:nvSpPr>
        <p:spPr>
          <a:xfrm>
            <a:off x="2855640" y="2708920"/>
            <a:ext cx="67476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44546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5" name="Google Shape;295;g9da7ffcb81_0_75"/>
          <p:cNvSpPr txBox="1"/>
          <p:nvPr/>
        </p:nvSpPr>
        <p:spPr>
          <a:xfrm>
            <a:off x="2849322" y="3625643"/>
            <a:ext cx="67476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44546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g9da7ffcb81_0_75"/>
          <p:cNvSpPr txBox="1"/>
          <p:nvPr/>
        </p:nvSpPr>
        <p:spPr>
          <a:xfrm>
            <a:off x="2855640" y="1480257"/>
            <a:ext cx="67476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 dirty="0">
              <a:solidFill>
                <a:srgbClr val="44546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3021B46-85EE-41E4-BB22-7377FF6807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8132" y="1480257"/>
            <a:ext cx="7758790" cy="50675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  <a:tabLst/>
              <a:defRPr/>
            </a:pPr>
            <a:r>
              <a:rPr kumimoji="0" lang="en-US" sz="4500" b="1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Что</a:t>
            </a:r>
            <a:r>
              <a:rPr kumimoji="0" lang="en-US" sz="45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kumimoji="0" lang="ru-RU" sz="45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получилось</a:t>
            </a:r>
            <a:endParaRPr kumimoji="0" sz="3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600" b="0" i="0" u="none" strike="noStrike" kern="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7" name="Google Shape;227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1</a:t>
            </a:r>
            <a:endParaRPr kumimoji="0" sz="5000" b="0" i="0" u="none" strike="noStrike" kern="0" cap="none" spc="0" normalizeH="0" baseline="0" noProof="0">
              <a:ln>
                <a:noFill/>
              </a:ln>
              <a:solidFill>
                <a:srgbClr val="40CDD0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8" name="Google Shape;228;p26"/>
          <p:cNvSpPr/>
          <p:nvPr/>
        </p:nvSpPr>
        <p:spPr>
          <a:xfrm>
            <a:off x="3811125" y="1540700"/>
            <a:ext cx="5316900" cy="7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ru-RU" sz="15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Изучила архитектуру сервиса и определилась с показателем тестирования</a:t>
            </a:r>
            <a:endParaRPr kumimoji="0" sz="15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9" name="Google Shape;229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600" b="0" i="0" u="none" strike="noStrike" kern="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0" name="Google Shape;230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2</a:t>
            </a:r>
            <a:endParaRPr kumimoji="0" sz="5000" b="0" i="0" u="none" strike="noStrike" kern="0" cap="none" spc="0" normalizeH="0" baseline="0" noProof="0">
              <a:ln>
                <a:noFill/>
              </a:ln>
              <a:solidFill>
                <a:srgbClr val="40CDD0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6"/>
          <p:cNvSpPr/>
          <p:nvPr/>
        </p:nvSpPr>
        <p:spPr>
          <a:xfrm>
            <a:off x="3817201" y="2570375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defRPr/>
            </a:pPr>
            <a:r>
              <a:rPr lang="ru-RU" sz="16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Разработала профиль и сценарии нагрузочного тестирования</a:t>
            </a:r>
          </a:p>
        </p:txBody>
      </p:sp>
      <p:sp>
        <p:nvSpPr>
          <p:cNvPr id="232" name="Google Shape;232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5000" b="0" i="0" u="none" strike="noStrike" kern="0" cap="none" spc="0" normalizeH="0" baseline="0" noProof="0">
              <a:ln>
                <a:noFill/>
              </a:ln>
              <a:solidFill>
                <a:srgbClr val="40CDD0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6"/>
          <p:cNvSpPr/>
          <p:nvPr/>
        </p:nvSpPr>
        <p:spPr>
          <a:xfrm>
            <a:off x="3817200" y="3551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34" name="Google Shape;234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6"/>
          <p:cNvSpPr/>
          <p:nvPr/>
        </p:nvSpPr>
        <p:spPr>
          <a:xfrm>
            <a:off x="3167500" y="3462700"/>
            <a:ext cx="59667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              </a:t>
            </a:r>
            <a:endParaRPr kumimoji="0" sz="16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6"/>
          <p:cNvSpPr txBox="1"/>
          <p:nvPr/>
        </p:nvSpPr>
        <p:spPr>
          <a:xfrm>
            <a:off x="3276050" y="3449300"/>
            <a:ext cx="4344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3   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26"/>
          <p:cNvSpPr/>
          <p:nvPr/>
        </p:nvSpPr>
        <p:spPr>
          <a:xfrm>
            <a:off x="3117616" y="4410786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    </a:t>
            </a:r>
            <a:endParaRPr kumimoji="0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8" name="Google Shape;238;p26"/>
          <p:cNvSpPr/>
          <p:nvPr/>
        </p:nvSpPr>
        <p:spPr>
          <a:xfrm>
            <a:off x="3117611" y="540359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    </a:t>
            </a:r>
            <a:endParaRPr kumimoji="0" sz="1800" b="1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9" name="Google Shape;239;p26"/>
          <p:cNvSpPr txBox="1"/>
          <p:nvPr/>
        </p:nvSpPr>
        <p:spPr>
          <a:xfrm>
            <a:off x="3226750" y="4387050"/>
            <a:ext cx="4344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4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6"/>
          <p:cNvSpPr txBox="1"/>
          <p:nvPr/>
        </p:nvSpPr>
        <p:spPr>
          <a:xfrm>
            <a:off x="3276050" y="5363950"/>
            <a:ext cx="2784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kumimoji="0" lang="en-US" sz="5000" b="1" i="0" u="none" strike="noStrike" kern="0" cap="none" spc="0" normalizeH="0" baseline="0" noProof="0">
                <a:ln>
                  <a:noFill/>
                </a:ln>
                <a:solidFill>
                  <a:srgbClr val="40CDD0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5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6"/>
          <p:cNvSpPr/>
          <p:nvPr/>
        </p:nvSpPr>
        <p:spPr>
          <a:xfrm>
            <a:off x="3900525" y="3582225"/>
            <a:ext cx="5138100" cy="6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defRPr/>
            </a:pPr>
            <a:r>
              <a:rPr lang="ru-RU" sz="16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Написала и отладила скрипт нагрузочного тестирования на k6</a:t>
            </a:r>
          </a:p>
        </p:txBody>
      </p:sp>
      <p:sp>
        <p:nvSpPr>
          <p:cNvPr id="242" name="Google Shape;242;p26"/>
          <p:cNvSpPr/>
          <p:nvPr/>
        </p:nvSpPr>
        <p:spPr>
          <a:xfrm>
            <a:off x="3900525" y="4527550"/>
            <a:ext cx="5069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ru-RU" sz="1600" b="0" i="0" u="none" strike="noStrike" kern="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Avenir"/>
                <a:ea typeface="Avenir"/>
                <a:cs typeface="Avenir"/>
                <a:sym typeface="Avenir"/>
              </a:rPr>
              <a:t>Собрала результаты тестирования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3" name="Google Shape;243;p26"/>
          <p:cNvSpPr/>
          <p:nvPr/>
        </p:nvSpPr>
        <p:spPr>
          <a:xfrm>
            <a:off x="3892505" y="5415695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ru-RU" sz="16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Проведенный анализ тестирования и выводы отобразила в отчете</a:t>
            </a:r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Avenir"/>
              <a:ea typeface="Avenir"/>
              <a:cs typeface="Avenir"/>
              <a:sym typeface="Avenir"/>
            </a:endParaRPr>
          </a:p>
        </p:txBody>
      </p:sp>
    </p:spTree>
    <p:extLst>
      <p:ext uri="{BB962C8B-B14F-4D97-AF65-F5344CB8AC3E}">
        <p14:creationId xmlns:p14="http://schemas.microsoft.com/office/powerpoint/2010/main" val="3111565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g9da7ffcb81_0_7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g9da7ffcb81_0_75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Профиль теста</a:t>
            </a:r>
            <a:endParaRPr sz="36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4" name="Google Shape;294;g9da7ffcb81_0_75"/>
          <p:cNvSpPr txBox="1"/>
          <p:nvPr/>
        </p:nvSpPr>
        <p:spPr>
          <a:xfrm>
            <a:off x="2855640" y="2708920"/>
            <a:ext cx="67476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44546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5" name="Google Shape;295;g9da7ffcb81_0_75"/>
          <p:cNvSpPr txBox="1"/>
          <p:nvPr/>
        </p:nvSpPr>
        <p:spPr>
          <a:xfrm>
            <a:off x="2849322" y="3625643"/>
            <a:ext cx="67476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44546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g9da7ffcb81_0_75"/>
          <p:cNvSpPr txBox="1"/>
          <p:nvPr/>
        </p:nvSpPr>
        <p:spPr>
          <a:xfrm>
            <a:off x="2855640" y="1480257"/>
            <a:ext cx="6747600" cy="5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1" i="0" u="none" strike="noStrike" cap="none" dirty="0">
              <a:solidFill>
                <a:srgbClr val="44546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9A1A42C-BFA6-41FD-9DAE-1061B8049DC9}"/>
              </a:ext>
            </a:extLst>
          </p:cNvPr>
          <p:cNvSpPr/>
          <p:nvPr/>
        </p:nvSpPr>
        <p:spPr>
          <a:xfrm>
            <a:off x="998376" y="1480257"/>
            <a:ext cx="10299912" cy="16439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Проверка нагрузочного показателя «Количество одновременно работающих пользователей Сервисов (активных сессий) – 200 ед.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Профиль нагрузки:</a:t>
            </a:r>
            <a:endParaRPr lang="ru-RU" sz="1200" b="1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1. Постепенное увеличение нагрузки до 200 потоков в течение 5 минут.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2. Удержание нагрузки на уровне 200 потоков в течение 23 минут.</a:t>
            </a:r>
            <a:endParaRPr lang="ru-RU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3. Постепенное уменьшение нагрузки до 0 потоков в течение 2 минут.</a:t>
            </a:r>
            <a:endParaRPr lang="ru-RU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8" name="image22.png" descr="Изображение выглядит как текст, снимок экрана, дисплей&#10;&#10;Автоматически созданное описание">
            <a:extLst>
              <a:ext uri="{FF2B5EF4-FFF2-40B4-BE49-F238E27FC236}">
                <a16:creationId xmlns:a16="http://schemas.microsoft.com/office/drawing/2014/main" id="{1E7F1D10-F765-4B10-BB25-31BC18997098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1147956" y="3588386"/>
            <a:ext cx="4391025" cy="2524125"/>
          </a:xfrm>
          <a:prstGeom prst="rect">
            <a:avLst/>
          </a:prstGeom>
          <a:ln/>
        </p:spPr>
      </p:pic>
      <p:graphicFrame>
        <p:nvGraphicFramePr>
          <p:cNvPr id="3" name="Таблица 2">
            <a:extLst>
              <a:ext uri="{FF2B5EF4-FFF2-40B4-BE49-F238E27FC236}">
                <a16:creationId xmlns:a16="http://schemas.microsoft.com/office/drawing/2014/main" id="{D3EB7ED5-5C82-4155-8B50-B281C3F767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7048919"/>
              </p:ext>
            </p:extLst>
          </p:nvPr>
        </p:nvGraphicFramePr>
        <p:xfrm>
          <a:off x="6040488" y="3503320"/>
          <a:ext cx="5257800" cy="266957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715663886"/>
                    </a:ext>
                  </a:extLst>
                </a:gridCol>
              </a:tblGrid>
              <a:tr h="37850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Bef>
                          <a:spcPts val="300"/>
                        </a:spcBef>
                        <a:spcAft>
                          <a:spcPts val="800"/>
                        </a:spcAft>
                      </a:pPr>
                      <a:r>
                        <a:rPr lang="ru-RU" sz="1200" b="1" dirty="0">
                          <a:effectLst/>
                        </a:rPr>
                        <a:t>Сценарий</a:t>
                      </a:r>
                      <a:endParaRPr lang="ru-RU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78743574"/>
                  </a:ext>
                </a:extLst>
              </a:tr>
              <a:tr h="77705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dirty="0">
                          <a:effectLst/>
                        </a:rPr>
                        <a:t>Аутентификация пользователя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09891894"/>
                  </a:ext>
                </a:extLst>
              </a:tr>
              <a:tr h="37850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dirty="0">
                          <a:effectLst/>
                        </a:rPr>
                        <a:t>Получить токен </a:t>
                      </a:r>
                      <a:r>
                        <a:rPr lang="ru-RU" sz="1200">
                          <a:effectLst/>
                        </a:rPr>
                        <a:t>execution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33490791"/>
                  </a:ext>
                </a:extLst>
              </a:tr>
              <a:tr h="37850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dirty="0">
                          <a:effectLst/>
                        </a:rPr>
                        <a:t>Получить токен </a:t>
                      </a:r>
                      <a:r>
                        <a:rPr lang="ru-RU" sz="1200" dirty="0" err="1">
                          <a:effectLst/>
                        </a:rPr>
                        <a:t>access_token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70859573"/>
                  </a:ext>
                </a:extLst>
              </a:tr>
              <a:tr h="37850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>
                          <a:effectLst/>
                        </a:rPr>
                        <a:t>Отправить запрос createUsingPOST_5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19599466"/>
                  </a:ext>
                </a:extLst>
              </a:tr>
              <a:tr h="37850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ru-RU" sz="1200" dirty="0">
                          <a:effectLst/>
                        </a:rPr>
                        <a:t>Отправить запрос </a:t>
                      </a:r>
                      <a:r>
                        <a:rPr lang="ru-RU" sz="1200" dirty="0" err="1">
                          <a:effectLst/>
                        </a:rPr>
                        <a:t>getOrgGoodsListFormUsingPOST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111730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4401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481</Words>
  <Application>Microsoft Office PowerPoint</Application>
  <PresentationFormat>Широкоэкранный</PresentationFormat>
  <Paragraphs>109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13</vt:i4>
      </vt:variant>
    </vt:vector>
  </HeadingPairs>
  <TitlesOfParts>
    <vt:vector size="21" baseType="lpstr">
      <vt:lpstr>Arial</vt:lpstr>
      <vt:lpstr>Calibri</vt:lpstr>
      <vt:lpstr>Times New Roman</vt:lpstr>
      <vt:lpstr>Avenir</vt:lpstr>
      <vt:lpstr>Noto Sans Symbols</vt:lpstr>
      <vt:lpstr>Roboto</vt:lpstr>
      <vt:lpstr>Специальное оформление</vt:lpstr>
      <vt:lpstr>1_Специальное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Ермакова Наталья Олеговна</cp:lastModifiedBy>
  <cp:revision>12</cp:revision>
  <dcterms:modified xsi:type="dcterms:W3CDTF">2023-07-06T15:30:35Z</dcterms:modified>
</cp:coreProperties>
</file>